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ordita Bold" charset="1" panose="00000000000000000000"/>
      <p:regular r:id="rId22"/>
    </p:embeddedFont>
    <p:embeddedFont>
      <p:font typeface="Gordita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 t="0" r="-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68552" y="6320268"/>
            <a:ext cx="8838896" cy="88388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093B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43717" y="3167493"/>
            <a:ext cx="2393169" cy="239316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192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55675"/>
            <a:ext cx="1324965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FIGHTING TERRORISM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65675"/>
            <a:ext cx="764111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Group 7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5D8E7"/>
                </a:solidFill>
                <a:latin typeface="Gordita"/>
                <a:ea typeface="Gordita"/>
                <a:cs typeface="Gordita"/>
                <a:sym typeface="Gordita"/>
              </a:rPr>
              <a:t>Page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51175"/>
            <a:ext cx="1324965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54055"/>
            <a:ext cx="4046932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Đàm Quang Đức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Vũ Hữu An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Trần Hữu Đạo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Nguyễn Trọng Tâm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Lại Trí Dũng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5632" y="5954055"/>
            <a:ext cx="2963550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20225483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20225467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20220061</a:t>
            </a:r>
          </a:p>
          <a:p>
            <a:pPr algn="r">
              <a:lnSpc>
                <a:spcPts val="5250"/>
              </a:lnSpc>
            </a:pPr>
            <a:r>
              <a:rPr lang="en-US" sz="3000" b="tru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20225527</a:t>
            </a:r>
          </a:p>
          <a:p>
            <a:pPr algn="r">
              <a:lnSpc>
                <a:spcPts val="5250"/>
              </a:lnSpc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20225486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986" t="0" r="-751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83442"/>
            <a:ext cx="6096000" cy="7203558"/>
            <a:chOff x="0" y="0"/>
            <a:chExt cx="1605531" cy="189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5531" cy="1897233"/>
            </a:xfrm>
            <a:custGeom>
              <a:avLst/>
              <a:gdLst/>
              <a:ahLst/>
              <a:cxnLst/>
              <a:rect r="r" b="b" t="t" l="l"/>
              <a:pathLst>
                <a:path h="1897233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832463"/>
                  </a:lnTo>
                  <a:cubicBezTo>
                    <a:pt x="1605531" y="1868235"/>
                    <a:pt x="1576532" y="1897233"/>
                    <a:pt x="1540761" y="1897233"/>
                  </a:cubicBezTo>
                  <a:lnTo>
                    <a:pt x="64770" y="1897233"/>
                  </a:lnTo>
                  <a:cubicBezTo>
                    <a:pt x="47592" y="1897233"/>
                    <a:pt x="31117" y="1890409"/>
                    <a:pt x="18971" y="1878263"/>
                  </a:cubicBezTo>
                  <a:cubicBezTo>
                    <a:pt x="6824" y="1866116"/>
                    <a:pt x="0" y="1849642"/>
                    <a:pt x="0" y="1832463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605531" cy="199248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Region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is analyzed based on different geographic regions.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96000" y="3083442"/>
            <a:ext cx="6096000" cy="7203558"/>
            <a:chOff x="0" y="0"/>
            <a:chExt cx="1605531" cy="1897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531" cy="1897233"/>
            </a:xfrm>
            <a:custGeom>
              <a:avLst/>
              <a:gdLst/>
              <a:ahLst/>
              <a:cxnLst/>
              <a:rect r="r" b="b" t="t" l="l"/>
              <a:pathLst>
                <a:path h="1897233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832463"/>
                  </a:lnTo>
                  <a:cubicBezTo>
                    <a:pt x="1605531" y="1868235"/>
                    <a:pt x="1576532" y="1897233"/>
                    <a:pt x="1540761" y="1897233"/>
                  </a:cubicBezTo>
                  <a:lnTo>
                    <a:pt x="64770" y="1897233"/>
                  </a:lnTo>
                  <a:cubicBezTo>
                    <a:pt x="47592" y="1897233"/>
                    <a:pt x="31117" y="1890409"/>
                    <a:pt x="18971" y="1878263"/>
                  </a:cubicBezTo>
                  <a:cubicBezTo>
                    <a:pt x="6824" y="1866116"/>
                    <a:pt x="0" y="1849642"/>
                    <a:pt x="0" y="1832463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>
                <a:alpha val="8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605531" cy="199248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Time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>
                      <a:alpha val="84706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is analyzed based on different time stamps.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92000" y="3083442"/>
            <a:ext cx="6096000" cy="7563485"/>
            <a:chOff x="0" y="0"/>
            <a:chExt cx="1605531" cy="1992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531" cy="1992029"/>
            </a:xfrm>
            <a:custGeom>
              <a:avLst/>
              <a:gdLst/>
              <a:ahLst/>
              <a:cxnLst/>
              <a:rect r="r" b="b" t="t" l="l"/>
              <a:pathLst>
                <a:path h="1992029" w="1605531">
                  <a:moveTo>
                    <a:pt x="64770" y="0"/>
                  </a:moveTo>
                  <a:lnTo>
                    <a:pt x="1540761" y="0"/>
                  </a:lnTo>
                  <a:cubicBezTo>
                    <a:pt x="1557939" y="0"/>
                    <a:pt x="1574413" y="6824"/>
                    <a:pt x="1586560" y="18971"/>
                  </a:cubicBezTo>
                  <a:cubicBezTo>
                    <a:pt x="1598707" y="31117"/>
                    <a:pt x="1605531" y="47592"/>
                    <a:pt x="1605531" y="64770"/>
                  </a:cubicBezTo>
                  <a:lnTo>
                    <a:pt x="1605531" y="1927259"/>
                  </a:lnTo>
                  <a:cubicBezTo>
                    <a:pt x="1605531" y="1963031"/>
                    <a:pt x="1576532" y="1992029"/>
                    <a:pt x="1540761" y="1992029"/>
                  </a:cubicBezTo>
                  <a:lnTo>
                    <a:pt x="64770" y="1992029"/>
                  </a:lnTo>
                  <a:cubicBezTo>
                    <a:pt x="47592" y="1992029"/>
                    <a:pt x="31117" y="1985205"/>
                    <a:pt x="18971" y="1973058"/>
                  </a:cubicBezTo>
                  <a:cubicBezTo>
                    <a:pt x="6824" y="1960912"/>
                    <a:pt x="0" y="1944437"/>
                    <a:pt x="0" y="1927259"/>
                  </a:cubicBezTo>
                  <a:lnTo>
                    <a:pt x="0" y="64770"/>
                  </a:lnTo>
                  <a:cubicBezTo>
                    <a:pt x="0" y="28999"/>
                    <a:pt x="28999" y="0"/>
                    <a:pt x="64770" y="0"/>
                  </a:cubicBezTo>
                  <a:close/>
                </a:path>
              </a:pathLst>
            </a:custGeom>
            <a:solidFill>
              <a:srgbClr val="C5A575">
                <a:alpha val="6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605531" cy="2087279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000000">
                      <a:alpha val="6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Quantitative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>
                      <a:alpha val="6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Presents key notable summary numbers.</a:t>
              </a:r>
            </a:p>
            <a:p>
              <a:pPr algn="ctr">
                <a:lnSpc>
                  <a:spcPts val="700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846" y="4984276"/>
            <a:ext cx="2804378" cy="251016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930" y="4990778"/>
            <a:ext cx="2726358" cy="2497166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7715250" y="4810611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5593" y="4810611"/>
            <a:ext cx="3228814" cy="2857500"/>
          </a:xfrm>
          <a:custGeom>
            <a:avLst/>
            <a:gdLst/>
            <a:ahLst/>
            <a:cxnLst/>
            <a:rect r="r" b="b" t="t" l="l"/>
            <a:pathLst>
              <a:path h="2857500" w="3228814">
                <a:moveTo>
                  <a:pt x="0" y="0"/>
                </a:moveTo>
                <a:lnTo>
                  <a:pt x="3228814" y="0"/>
                </a:lnTo>
                <a:lnTo>
                  <a:pt x="3228814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5119" y="714375"/>
            <a:ext cx="1685776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HOW IS THE AFFECTION OF TERRORISM?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18726"/>
            <a:ext cx="9030503" cy="5011929"/>
          </a:xfrm>
          <a:custGeom>
            <a:avLst/>
            <a:gdLst/>
            <a:ahLst/>
            <a:cxnLst/>
            <a:rect r="r" b="b" t="t" l="l"/>
            <a:pathLst>
              <a:path h="5011929" w="9030503">
                <a:moveTo>
                  <a:pt x="0" y="0"/>
                </a:moveTo>
                <a:lnTo>
                  <a:pt x="9030503" y="0"/>
                </a:lnTo>
                <a:lnTo>
                  <a:pt x="9030503" y="5011929"/>
                </a:lnTo>
                <a:lnTo>
                  <a:pt x="0" y="501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484114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3. How does Terrorism distributed by region?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0791" y="2019300"/>
            <a:ext cx="6768509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attack totals per region hierarchy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Displa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y attack type distribution by region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Interactive sunburst reveals hierarchical region data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Stacked bar clearly compares attack types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4807" y="3229812"/>
            <a:ext cx="7550702" cy="4879641"/>
          </a:xfrm>
          <a:custGeom>
            <a:avLst/>
            <a:gdLst/>
            <a:ahLst/>
            <a:cxnLst/>
            <a:rect r="r" b="b" t="t" l="l"/>
            <a:pathLst>
              <a:path h="4879641" w="7550702">
                <a:moveTo>
                  <a:pt x="0" y="0"/>
                </a:moveTo>
                <a:lnTo>
                  <a:pt x="7550702" y="0"/>
                </a:lnTo>
                <a:lnTo>
                  <a:pt x="7550702" y="4879641"/>
                </a:lnTo>
                <a:lnTo>
                  <a:pt x="0" y="487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426324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4. How does Terrorism distributed by time?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7183" y="3307433"/>
            <a:ext cx="5652091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Highligh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 panel on country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sele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ction engages viewers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Sidebar panels ease access to specific incidents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072" y="3307433"/>
            <a:ext cx="4397735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severi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ty of terror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ist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attacks by country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nvey clear sense of attack severity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83" r="0" b="-114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8109" y="2715121"/>
            <a:ext cx="9491191" cy="5587939"/>
          </a:xfrm>
          <a:custGeom>
            <a:avLst/>
            <a:gdLst/>
            <a:ahLst/>
            <a:cxnLst/>
            <a:rect r="r" b="b" t="t" l="l"/>
            <a:pathLst>
              <a:path h="5587939" w="9491191">
                <a:moveTo>
                  <a:pt x="0" y="0"/>
                </a:moveTo>
                <a:lnTo>
                  <a:pt x="9491191" y="0"/>
                </a:lnTo>
                <a:lnTo>
                  <a:pt x="9491191" y="5587938"/>
                </a:lnTo>
                <a:lnTo>
                  <a:pt x="0" y="5587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963081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5. Some relevant information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270" y="3543300"/>
            <a:ext cx="6768509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Effective static and animated choropleth maps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Clean, modular code with interactive figure dropdown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D4C44"/>
                </a:solidFill>
                <a:latin typeface="Gordita"/>
                <a:ea typeface="Gordita"/>
                <a:cs typeface="Gordita"/>
                <a:sym typeface="Gordita"/>
              </a:rPr>
              <a:t>Page 14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15468" y="1848515"/>
            <a:ext cx="6457064" cy="6589971"/>
            <a:chOff x="0" y="0"/>
            <a:chExt cx="1700626" cy="1735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0626" cy="1735630"/>
            </a:xfrm>
            <a:custGeom>
              <a:avLst/>
              <a:gdLst/>
              <a:ahLst/>
              <a:cxnLst/>
              <a:rect r="r" b="b" t="t" l="l"/>
              <a:pathLst>
                <a:path h="1735630" w="1700626">
                  <a:moveTo>
                    <a:pt x="119898" y="0"/>
                  </a:moveTo>
                  <a:lnTo>
                    <a:pt x="1580727" y="0"/>
                  </a:lnTo>
                  <a:cubicBezTo>
                    <a:pt x="1612526" y="0"/>
                    <a:pt x="1643023" y="12632"/>
                    <a:pt x="1665508" y="35117"/>
                  </a:cubicBezTo>
                  <a:cubicBezTo>
                    <a:pt x="1687994" y="57603"/>
                    <a:pt x="1700626" y="88099"/>
                    <a:pt x="1700626" y="119898"/>
                  </a:cubicBezTo>
                  <a:lnTo>
                    <a:pt x="1700626" y="1615732"/>
                  </a:lnTo>
                  <a:cubicBezTo>
                    <a:pt x="1700626" y="1681950"/>
                    <a:pt x="1646945" y="1735630"/>
                    <a:pt x="1580727" y="1735630"/>
                  </a:cubicBezTo>
                  <a:lnTo>
                    <a:pt x="119898" y="1735630"/>
                  </a:lnTo>
                  <a:cubicBezTo>
                    <a:pt x="53680" y="1735630"/>
                    <a:pt x="0" y="1681950"/>
                    <a:pt x="0" y="1615732"/>
                  </a:cubicBezTo>
                  <a:lnTo>
                    <a:pt x="0" y="119898"/>
                  </a:lnTo>
                  <a:cubicBezTo>
                    <a:pt x="0" y="53680"/>
                    <a:pt x="53680" y="0"/>
                    <a:pt x="119898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700626" cy="1926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04.CONCLUSION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78863" y="3572097"/>
            <a:ext cx="12730273" cy="5260901"/>
            <a:chOff x="0" y="0"/>
            <a:chExt cx="3352829" cy="1385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52829" cy="1385587"/>
            </a:xfrm>
            <a:custGeom>
              <a:avLst/>
              <a:gdLst/>
              <a:ahLst/>
              <a:cxnLst/>
              <a:rect r="r" b="b" t="t" l="l"/>
              <a:pathLst>
                <a:path h="1385587" w="3352829">
                  <a:moveTo>
                    <a:pt x="60815" y="0"/>
                  </a:moveTo>
                  <a:lnTo>
                    <a:pt x="3292014" y="0"/>
                  </a:lnTo>
                  <a:cubicBezTo>
                    <a:pt x="3308143" y="0"/>
                    <a:pt x="3323612" y="6407"/>
                    <a:pt x="3335017" y="17812"/>
                  </a:cubicBezTo>
                  <a:cubicBezTo>
                    <a:pt x="3346422" y="29217"/>
                    <a:pt x="3352829" y="44686"/>
                    <a:pt x="3352829" y="60815"/>
                  </a:cubicBezTo>
                  <a:lnTo>
                    <a:pt x="3352829" y="1324772"/>
                  </a:lnTo>
                  <a:cubicBezTo>
                    <a:pt x="3352829" y="1340901"/>
                    <a:pt x="3346422" y="1356370"/>
                    <a:pt x="3335017" y="1367775"/>
                  </a:cubicBezTo>
                  <a:cubicBezTo>
                    <a:pt x="3323612" y="1379180"/>
                    <a:pt x="3308143" y="1385587"/>
                    <a:pt x="3292014" y="1385587"/>
                  </a:cubicBezTo>
                  <a:lnTo>
                    <a:pt x="60815" y="1385587"/>
                  </a:lnTo>
                  <a:cubicBezTo>
                    <a:pt x="27228" y="1385587"/>
                    <a:pt x="0" y="1358359"/>
                    <a:pt x="0" y="1324772"/>
                  </a:cubicBezTo>
                  <a:lnTo>
                    <a:pt x="0" y="60815"/>
                  </a:lnTo>
                  <a:cubicBezTo>
                    <a:pt x="0" y="27228"/>
                    <a:pt x="27228" y="0"/>
                    <a:pt x="60815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71475"/>
              <a:ext cx="3352829" cy="175706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 and standardized global terrorism dataset.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Engineered new insightful analytical features.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Learned how to use the dashboard.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Propo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sed a data processing pipeline.</a:t>
              </a:r>
            </a:p>
            <a:p>
              <a:pPr algn="ctr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Approached</a:t>
              </a: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system design methodologies.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78863" y="1240908"/>
            <a:ext cx="1273027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WE HAVE ACHIEVED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0076" y="3695700"/>
            <a:ext cx="649826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b="true" sz="12000" spc="6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name="AutoShape 5" id="5"/>
          <p:cNvSpPr/>
          <p:nvPr/>
        </p:nvSpPr>
        <p:spPr>
          <a:xfrm>
            <a:off x="9187462" y="3734609"/>
            <a:ext cx="0" cy="2817783"/>
          </a:xfrm>
          <a:prstGeom prst="line">
            <a:avLst/>
          </a:prstGeom>
          <a:ln cap="flat" w="19050">
            <a:solidFill>
              <a:srgbClr val="6D4C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806587" y="4036925"/>
            <a:ext cx="725032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3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6587" y="5596682"/>
            <a:ext cx="597664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Do you have any questions?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18" r="0" b="-92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1425" y="419100"/>
            <a:ext cx="1522515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191919"/>
                </a:solidFill>
                <a:latin typeface="Gordita Bold"/>
                <a:ea typeface="Gordita Bold"/>
                <a:cs typeface="Gordita Bold"/>
                <a:sym typeface="Gordita Bold"/>
              </a:rPr>
              <a:t>TABLE OF CONTENTS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2500" y="2857500"/>
            <a:ext cx="9356100" cy="1223564"/>
            <a:chOff x="0" y="0"/>
            <a:chExt cx="12474800" cy="1631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63540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05000" y="0"/>
              <a:ext cx="105698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Introduction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905000" y="787387"/>
              <a:ext cx="105698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Brief information about our 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20000" y="4762500"/>
            <a:ext cx="10074459" cy="1223564"/>
            <a:chOff x="0" y="0"/>
            <a:chExt cx="13432612" cy="1631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73912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5875"/>
              <a:ext cx="223791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78912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Processing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78912" y="787387"/>
              <a:ext cx="111537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Preparing raw data for analysis and visualizing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2500" y="6667500"/>
            <a:ext cx="8959741" cy="1223564"/>
            <a:chOff x="0" y="0"/>
            <a:chExt cx="11946321" cy="16314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33921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1275"/>
              <a:ext cx="2415121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338921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 Stories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338921" y="787387"/>
              <a:ext cx="96074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Dataflow or how we deliver our project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20000" y="8572500"/>
            <a:ext cx="8857424" cy="1223564"/>
            <a:chOff x="0" y="0"/>
            <a:chExt cx="11809899" cy="16314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7499" y="0"/>
              <a:ext cx="1601981" cy="1631419"/>
            </a:xfrm>
            <a:custGeom>
              <a:avLst/>
              <a:gdLst/>
              <a:ahLst/>
              <a:cxnLst/>
              <a:rect r="r" b="b" t="t" l="l"/>
              <a:pathLst>
                <a:path h="1631419" w="1601981">
                  <a:moveTo>
                    <a:pt x="0" y="0"/>
                  </a:moveTo>
                  <a:lnTo>
                    <a:pt x="1601981" y="0"/>
                  </a:lnTo>
                  <a:lnTo>
                    <a:pt x="1601981" y="1631419"/>
                  </a:lnTo>
                  <a:lnTo>
                    <a:pt x="0" y="1631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73012"/>
              <a:ext cx="208998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202499" y="0"/>
              <a:ext cx="9607400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Conclusion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202499" y="787387"/>
              <a:ext cx="9607400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b="true" sz="2499">
                  <a:solidFill>
                    <a:srgbClr val="191919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More ideas for the similar scenario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4" r="0" b="-66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5486400" cy="10287000"/>
            <a:chOff x="0" y="0"/>
            <a:chExt cx="14449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49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4978">
                  <a:moveTo>
                    <a:pt x="70556" y="0"/>
                  </a:moveTo>
                  <a:lnTo>
                    <a:pt x="1374422" y="0"/>
                  </a:lnTo>
                  <a:cubicBezTo>
                    <a:pt x="1393135" y="0"/>
                    <a:pt x="1411081" y="7434"/>
                    <a:pt x="1424313" y="20665"/>
                  </a:cubicBezTo>
                  <a:cubicBezTo>
                    <a:pt x="1437544" y="33897"/>
                    <a:pt x="1444978" y="51843"/>
                    <a:pt x="1444978" y="70556"/>
                  </a:cubicBezTo>
                  <a:lnTo>
                    <a:pt x="1444978" y="2638778"/>
                  </a:lnTo>
                  <a:cubicBezTo>
                    <a:pt x="1444978" y="2677744"/>
                    <a:pt x="1413389" y="2709333"/>
                    <a:pt x="1374422" y="2709333"/>
                  </a:cubicBezTo>
                  <a:lnTo>
                    <a:pt x="70556" y="2709333"/>
                  </a:lnTo>
                  <a:cubicBezTo>
                    <a:pt x="31589" y="2709333"/>
                    <a:pt x="0" y="2677744"/>
                    <a:pt x="0" y="2638778"/>
                  </a:cubicBezTo>
                  <a:lnTo>
                    <a:pt x="0" y="70556"/>
                  </a:lnTo>
                  <a:cubicBezTo>
                    <a:pt x="0" y="31589"/>
                    <a:pt x="31589" y="0"/>
                    <a:pt x="70556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444978" cy="289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41231" y="3459480"/>
            <a:ext cx="12801600" cy="6827520"/>
            <a:chOff x="0" y="0"/>
            <a:chExt cx="3371615" cy="1798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1615" cy="1798195"/>
            </a:xfrm>
            <a:custGeom>
              <a:avLst/>
              <a:gdLst/>
              <a:ahLst/>
              <a:cxnLst/>
              <a:rect r="r" b="b" t="t" l="l"/>
              <a:pathLst>
                <a:path h="1798195" w="3371615">
                  <a:moveTo>
                    <a:pt x="30843" y="0"/>
                  </a:moveTo>
                  <a:lnTo>
                    <a:pt x="3340772" y="0"/>
                  </a:lnTo>
                  <a:cubicBezTo>
                    <a:pt x="3357806" y="0"/>
                    <a:pt x="3371615" y="13809"/>
                    <a:pt x="3371615" y="30843"/>
                  </a:cubicBezTo>
                  <a:lnTo>
                    <a:pt x="3371615" y="1767352"/>
                  </a:lnTo>
                  <a:cubicBezTo>
                    <a:pt x="3371615" y="1775532"/>
                    <a:pt x="3368365" y="1783377"/>
                    <a:pt x="3362581" y="1789161"/>
                  </a:cubicBezTo>
                  <a:cubicBezTo>
                    <a:pt x="3356797" y="1794945"/>
                    <a:pt x="3348952" y="1798195"/>
                    <a:pt x="3340772" y="1798195"/>
                  </a:cubicBezTo>
                  <a:lnTo>
                    <a:pt x="30843" y="1798195"/>
                  </a:lnTo>
                  <a:cubicBezTo>
                    <a:pt x="13809" y="1798195"/>
                    <a:pt x="0" y="1784386"/>
                    <a:pt x="0" y="1767352"/>
                  </a:cubicBezTo>
                  <a:lnTo>
                    <a:pt x="0" y="30843"/>
                  </a:lnTo>
                  <a:cubicBezTo>
                    <a:pt x="0" y="13809"/>
                    <a:pt x="13809" y="0"/>
                    <a:pt x="30843" y="0"/>
                  </a:cubicBezTo>
                  <a:close/>
                </a:path>
              </a:pathLst>
            </a:custGeom>
            <a:solidFill>
              <a:srgbClr val="C5A575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71475"/>
              <a:ext cx="3371615" cy="2169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Provi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de insight into the terrorism issue</a:t>
              </a:r>
            </a:p>
            <a:p>
              <a:pPr algn="just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Analyze trends of terrorist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i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ncidents</a:t>
              </a:r>
            </a:p>
            <a:p>
              <a:pPr algn="just" marL="647700" indent="-323850" lvl="1">
                <a:lnSpc>
                  <a:spcPts val="7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eflect on national and international situations</a:t>
              </a:r>
            </a:p>
            <a:p>
              <a:pPr algn="just">
                <a:lnSpc>
                  <a:spcPts val="7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831360" y="504825"/>
            <a:ext cx="10021342" cy="2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AIM OF STUDY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01" r="0" b="-49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600" y="0"/>
            <a:ext cx="5486400" cy="10287000"/>
            <a:chOff x="0" y="0"/>
            <a:chExt cx="14449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49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44978">
                  <a:moveTo>
                    <a:pt x="70556" y="0"/>
                  </a:moveTo>
                  <a:lnTo>
                    <a:pt x="1374422" y="0"/>
                  </a:lnTo>
                  <a:cubicBezTo>
                    <a:pt x="1393135" y="0"/>
                    <a:pt x="1411081" y="7434"/>
                    <a:pt x="1424313" y="20665"/>
                  </a:cubicBezTo>
                  <a:cubicBezTo>
                    <a:pt x="1437544" y="33897"/>
                    <a:pt x="1444978" y="51843"/>
                    <a:pt x="1444978" y="70556"/>
                  </a:cubicBezTo>
                  <a:lnTo>
                    <a:pt x="1444978" y="2638778"/>
                  </a:lnTo>
                  <a:cubicBezTo>
                    <a:pt x="1444978" y="2677744"/>
                    <a:pt x="1413389" y="2709333"/>
                    <a:pt x="1374422" y="2709333"/>
                  </a:cubicBezTo>
                  <a:lnTo>
                    <a:pt x="70556" y="2709333"/>
                  </a:lnTo>
                  <a:cubicBezTo>
                    <a:pt x="31589" y="2709333"/>
                    <a:pt x="0" y="2677744"/>
                    <a:pt x="0" y="2638778"/>
                  </a:cubicBezTo>
                  <a:lnTo>
                    <a:pt x="0" y="70556"/>
                  </a:lnTo>
                  <a:cubicBezTo>
                    <a:pt x="0" y="31589"/>
                    <a:pt x="31589" y="0"/>
                    <a:pt x="70556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444978" cy="2899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Page 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459480"/>
            <a:ext cx="12801600" cy="6827520"/>
            <a:chOff x="0" y="0"/>
            <a:chExt cx="3371615" cy="1798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1615" cy="1798195"/>
            </a:xfrm>
            <a:custGeom>
              <a:avLst/>
              <a:gdLst/>
              <a:ahLst/>
              <a:cxnLst/>
              <a:rect r="r" b="b" t="t" l="l"/>
              <a:pathLst>
                <a:path h="1798195" w="3371615">
                  <a:moveTo>
                    <a:pt x="30843" y="0"/>
                  </a:moveTo>
                  <a:lnTo>
                    <a:pt x="3340772" y="0"/>
                  </a:lnTo>
                  <a:cubicBezTo>
                    <a:pt x="3357806" y="0"/>
                    <a:pt x="3371615" y="13809"/>
                    <a:pt x="3371615" y="30843"/>
                  </a:cubicBezTo>
                  <a:lnTo>
                    <a:pt x="3371615" y="1767352"/>
                  </a:lnTo>
                  <a:cubicBezTo>
                    <a:pt x="3371615" y="1775532"/>
                    <a:pt x="3368365" y="1783377"/>
                    <a:pt x="3362581" y="1789161"/>
                  </a:cubicBezTo>
                  <a:cubicBezTo>
                    <a:pt x="3356797" y="1794945"/>
                    <a:pt x="3348952" y="1798195"/>
                    <a:pt x="3340772" y="1798195"/>
                  </a:cubicBezTo>
                  <a:lnTo>
                    <a:pt x="30843" y="1798195"/>
                  </a:lnTo>
                  <a:cubicBezTo>
                    <a:pt x="13809" y="1798195"/>
                    <a:pt x="0" y="1784386"/>
                    <a:pt x="0" y="1767352"/>
                  </a:cubicBezTo>
                  <a:lnTo>
                    <a:pt x="0" y="30843"/>
                  </a:lnTo>
                  <a:cubicBezTo>
                    <a:pt x="0" y="13809"/>
                    <a:pt x="13809" y="0"/>
                    <a:pt x="30843" y="0"/>
                  </a:cubicBezTo>
                  <a:close/>
                </a:path>
              </a:pathLst>
            </a:custGeom>
            <a:solidFill>
              <a:srgbClr val="C5A575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3371615" cy="189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 b="true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Global Terrorism Dataset</a:t>
              </a:r>
            </a:p>
            <a:p>
              <a:pPr algn="ctr">
                <a:lnSpc>
                  <a:spcPts val="4200"/>
                </a:lnSpc>
              </a:pP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Contains 200,000 terrorist information.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ost comprehensive unclassified terrorist  database.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Over 1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00,000 t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err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r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id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recorded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since 1970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ach case inc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lu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des u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to 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120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eta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iled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variables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M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illi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on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s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of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news articles reviewed 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for da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a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 collection</a:t>
              </a:r>
              <a:r>
                <a:rPr lang="en-US" b="true" sz="3000">
                  <a:solidFill>
                    <a:srgbClr val="000000">
                      <a:alpha val="49804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.</a:t>
              </a:r>
            </a:p>
            <a:p>
              <a:pPr algn="just">
                <a:lnSpc>
                  <a:spcPts val="42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86199" y="504825"/>
            <a:ext cx="6229201" cy="2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79" r="0" b="-84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058919"/>
            <a:chOff x="0" y="0"/>
            <a:chExt cx="4816593" cy="1069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69016"/>
            </a:xfrm>
            <a:custGeom>
              <a:avLst/>
              <a:gdLst/>
              <a:ahLst/>
              <a:cxnLst/>
              <a:rect r="r" b="b" t="t" l="l"/>
              <a:pathLst>
                <a:path h="106901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47426"/>
                  </a:lnTo>
                  <a:cubicBezTo>
                    <a:pt x="4816592" y="1059349"/>
                    <a:pt x="4806926" y="1069016"/>
                    <a:pt x="4795002" y="1069016"/>
                  </a:cubicBezTo>
                  <a:lnTo>
                    <a:pt x="21590" y="1069016"/>
                  </a:lnTo>
                  <a:cubicBezTo>
                    <a:pt x="15864" y="1069016"/>
                    <a:pt x="10372" y="1066741"/>
                    <a:pt x="6324" y="1062692"/>
                  </a:cubicBezTo>
                  <a:cubicBezTo>
                    <a:pt x="2275" y="1058643"/>
                    <a:pt x="0" y="1053152"/>
                    <a:pt x="0" y="104742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4816593" cy="125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02. DATA PREPROCESSING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4058919"/>
            <a:ext cx="9144000" cy="6228081"/>
            <a:chOff x="0" y="0"/>
            <a:chExt cx="2408296" cy="16403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1640318"/>
            </a:xfrm>
            <a:custGeom>
              <a:avLst/>
              <a:gdLst/>
              <a:ahLst/>
              <a:cxnLst/>
              <a:rect r="r" b="b" t="t" l="l"/>
              <a:pathLst>
                <a:path h="1640318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1597138"/>
                  </a:lnTo>
                  <a:cubicBezTo>
                    <a:pt x="2408296" y="1608590"/>
                    <a:pt x="2403747" y="1619573"/>
                    <a:pt x="2395649" y="1627671"/>
                  </a:cubicBezTo>
                  <a:cubicBezTo>
                    <a:pt x="2387551" y="1635768"/>
                    <a:pt x="2376568" y="1640318"/>
                    <a:pt x="2365116" y="1640318"/>
                  </a:cubicBezTo>
                  <a:lnTo>
                    <a:pt x="43180" y="1640318"/>
                  </a:lnTo>
                  <a:cubicBezTo>
                    <a:pt x="31728" y="1640318"/>
                    <a:pt x="20745" y="1635768"/>
                    <a:pt x="12647" y="1627671"/>
                  </a:cubicBezTo>
                  <a:cubicBezTo>
                    <a:pt x="4549" y="1619573"/>
                    <a:pt x="0" y="1608590"/>
                    <a:pt x="0" y="1597138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408296" cy="172604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🧾 Renamed columns for clarity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🔍 Selected relevant feature columns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🧹 Handled missing values (NaN)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sz="3000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🔧 Engineered new features</a:t>
              </a:r>
            </a:p>
            <a:p>
              <a:pPr algn="ctr">
                <a:lnSpc>
                  <a:spcPts val="4500"/>
                </a:lnSpc>
              </a:pPr>
            </a:p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• 🌍 Standardized country names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058919"/>
            <a:ext cx="9144000" cy="6228081"/>
            <a:chOff x="0" y="0"/>
            <a:chExt cx="2408296" cy="16403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8296" cy="1640318"/>
            </a:xfrm>
            <a:custGeom>
              <a:avLst/>
              <a:gdLst/>
              <a:ahLst/>
              <a:cxnLst/>
              <a:rect r="r" b="b" t="t" l="l"/>
              <a:pathLst>
                <a:path h="1640318" w="2408296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1597138"/>
                  </a:lnTo>
                  <a:cubicBezTo>
                    <a:pt x="2408296" y="1608590"/>
                    <a:pt x="2403747" y="1619573"/>
                    <a:pt x="2395649" y="1627671"/>
                  </a:cubicBezTo>
                  <a:cubicBezTo>
                    <a:pt x="2387551" y="1635768"/>
                    <a:pt x="2376568" y="1640318"/>
                    <a:pt x="2365116" y="1640318"/>
                  </a:cubicBezTo>
                  <a:lnTo>
                    <a:pt x="43180" y="1640318"/>
                  </a:lnTo>
                  <a:cubicBezTo>
                    <a:pt x="31728" y="1640318"/>
                    <a:pt x="20745" y="1635768"/>
                    <a:pt x="12647" y="1627671"/>
                  </a:cubicBezTo>
                  <a:cubicBezTo>
                    <a:pt x="4549" y="1619573"/>
                    <a:pt x="0" y="1608590"/>
                    <a:pt x="0" y="1597138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408296" cy="172604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46195" y="4496213"/>
            <a:ext cx="4139609" cy="799274"/>
            <a:chOff x="0" y="0"/>
            <a:chExt cx="1090267" cy="2105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0267" cy="210508"/>
            </a:xfrm>
            <a:custGeom>
              <a:avLst/>
              <a:gdLst/>
              <a:ahLst/>
              <a:cxnLst/>
              <a:rect r="r" b="b" t="t" l="l"/>
              <a:pathLst>
                <a:path h="210508" w="1090267">
                  <a:moveTo>
                    <a:pt x="95380" y="0"/>
                  </a:moveTo>
                  <a:lnTo>
                    <a:pt x="994887" y="0"/>
                  </a:lnTo>
                  <a:cubicBezTo>
                    <a:pt x="1020183" y="0"/>
                    <a:pt x="1044444" y="10049"/>
                    <a:pt x="1062331" y="27936"/>
                  </a:cubicBezTo>
                  <a:cubicBezTo>
                    <a:pt x="1080218" y="45824"/>
                    <a:pt x="1090267" y="70084"/>
                    <a:pt x="1090267" y="95380"/>
                  </a:cubicBezTo>
                  <a:lnTo>
                    <a:pt x="1090267" y="115128"/>
                  </a:lnTo>
                  <a:cubicBezTo>
                    <a:pt x="1090267" y="140424"/>
                    <a:pt x="1080218" y="164685"/>
                    <a:pt x="1062331" y="182572"/>
                  </a:cubicBezTo>
                  <a:cubicBezTo>
                    <a:pt x="1044444" y="200459"/>
                    <a:pt x="1020183" y="210508"/>
                    <a:pt x="994887" y="210508"/>
                  </a:cubicBezTo>
                  <a:lnTo>
                    <a:pt x="95380" y="210508"/>
                  </a:lnTo>
                  <a:cubicBezTo>
                    <a:pt x="70084" y="210508"/>
                    <a:pt x="45824" y="200459"/>
                    <a:pt x="27936" y="182572"/>
                  </a:cubicBezTo>
                  <a:cubicBezTo>
                    <a:pt x="10049" y="164685"/>
                    <a:pt x="0" y="140424"/>
                    <a:pt x="0" y="115128"/>
                  </a:cubicBezTo>
                  <a:lnTo>
                    <a:pt x="0" y="95380"/>
                  </a:lnTo>
                  <a:cubicBezTo>
                    <a:pt x="0" y="70084"/>
                    <a:pt x="10049" y="45824"/>
                    <a:pt x="27936" y="27936"/>
                  </a:cubicBezTo>
                  <a:cubicBezTo>
                    <a:pt x="45824" y="10049"/>
                    <a:pt x="70084" y="0"/>
                    <a:pt x="95380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90267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nkill → total_killed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01916" y="5647724"/>
            <a:ext cx="5628167" cy="799274"/>
            <a:chOff x="0" y="0"/>
            <a:chExt cx="1482316" cy="2105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2316" cy="210508"/>
            </a:xfrm>
            <a:custGeom>
              <a:avLst/>
              <a:gdLst/>
              <a:ahLst/>
              <a:cxnLst/>
              <a:rect r="r" b="b" t="t" l="l"/>
              <a:pathLst>
                <a:path h="210508" w="1482316">
                  <a:moveTo>
                    <a:pt x="70154" y="0"/>
                  </a:moveTo>
                  <a:lnTo>
                    <a:pt x="1412162" y="0"/>
                  </a:lnTo>
                  <a:cubicBezTo>
                    <a:pt x="1430768" y="0"/>
                    <a:pt x="1448612" y="7391"/>
                    <a:pt x="1461768" y="20548"/>
                  </a:cubicBezTo>
                  <a:cubicBezTo>
                    <a:pt x="1474925" y="33704"/>
                    <a:pt x="1482316" y="51548"/>
                    <a:pt x="1482316" y="70154"/>
                  </a:cubicBezTo>
                  <a:lnTo>
                    <a:pt x="1482316" y="140355"/>
                  </a:lnTo>
                  <a:cubicBezTo>
                    <a:pt x="1482316" y="158960"/>
                    <a:pt x="1474925" y="176804"/>
                    <a:pt x="1461768" y="189961"/>
                  </a:cubicBezTo>
                  <a:cubicBezTo>
                    <a:pt x="1448612" y="203117"/>
                    <a:pt x="1430768" y="210508"/>
                    <a:pt x="1412162" y="210508"/>
                  </a:cubicBezTo>
                  <a:lnTo>
                    <a:pt x="70154" y="210508"/>
                  </a:lnTo>
                  <a:cubicBezTo>
                    <a:pt x="51548" y="210508"/>
                    <a:pt x="33704" y="203117"/>
                    <a:pt x="20548" y="189961"/>
                  </a:cubicBezTo>
                  <a:cubicBezTo>
                    <a:pt x="7391" y="176804"/>
                    <a:pt x="0" y="158960"/>
                    <a:pt x="0" y="140355"/>
                  </a:cubicBezTo>
                  <a:lnTo>
                    <a:pt x="0" y="70154"/>
                  </a:lnTo>
                  <a:cubicBezTo>
                    <a:pt x="0" y="51548"/>
                    <a:pt x="7391" y="33704"/>
                    <a:pt x="20548" y="20548"/>
                  </a:cubicBezTo>
                  <a:cubicBezTo>
                    <a:pt x="33704" y="7391"/>
                    <a:pt x="51548" y="0"/>
                    <a:pt x="70154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482316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cleaned_data = data[[...]]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25370" y="6799423"/>
            <a:ext cx="7781260" cy="799147"/>
            <a:chOff x="0" y="0"/>
            <a:chExt cx="2049385" cy="2104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9386" cy="210475"/>
            </a:xfrm>
            <a:custGeom>
              <a:avLst/>
              <a:gdLst/>
              <a:ahLst/>
              <a:cxnLst/>
              <a:rect r="r" b="b" t="t" l="l"/>
              <a:pathLst>
                <a:path h="210475" w="2049386">
                  <a:moveTo>
                    <a:pt x="50742" y="0"/>
                  </a:moveTo>
                  <a:lnTo>
                    <a:pt x="1998644" y="0"/>
                  </a:lnTo>
                  <a:cubicBezTo>
                    <a:pt x="2026668" y="0"/>
                    <a:pt x="2049386" y="22718"/>
                    <a:pt x="2049386" y="50742"/>
                  </a:cubicBezTo>
                  <a:lnTo>
                    <a:pt x="2049386" y="159733"/>
                  </a:lnTo>
                  <a:cubicBezTo>
                    <a:pt x="2049386" y="173191"/>
                    <a:pt x="2044040" y="186097"/>
                    <a:pt x="2034523" y="195613"/>
                  </a:cubicBezTo>
                  <a:cubicBezTo>
                    <a:pt x="2025008" y="205129"/>
                    <a:pt x="2012101" y="210475"/>
                    <a:pt x="1998644" y="210475"/>
                  </a:cubicBezTo>
                  <a:lnTo>
                    <a:pt x="50742" y="210475"/>
                  </a:lnTo>
                  <a:cubicBezTo>
                    <a:pt x="22718" y="210475"/>
                    <a:pt x="0" y="187757"/>
                    <a:pt x="0" y="159733"/>
                  </a:cubicBezTo>
                  <a:lnTo>
                    <a:pt x="0" y="50742"/>
                  </a:lnTo>
                  <a:cubicBezTo>
                    <a:pt x="0" y="22718"/>
                    <a:pt x="22718" y="0"/>
                    <a:pt x="50742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2049385" cy="296200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cleaned_data['city'].fillna('Unknown’)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84685" y="7950996"/>
            <a:ext cx="8462630" cy="799274"/>
            <a:chOff x="0" y="0"/>
            <a:chExt cx="2228841" cy="2105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28841" cy="210508"/>
            </a:xfrm>
            <a:custGeom>
              <a:avLst/>
              <a:gdLst/>
              <a:ahLst/>
              <a:cxnLst/>
              <a:rect r="r" b="b" t="t" l="l"/>
              <a:pathLst>
                <a:path h="210508" w="2228841">
                  <a:moveTo>
                    <a:pt x="46657" y="0"/>
                  </a:moveTo>
                  <a:lnTo>
                    <a:pt x="2182184" y="0"/>
                  </a:lnTo>
                  <a:cubicBezTo>
                    <a:pt x="2194558" y="0"/>
                    <a:pt x="2206426" y="4916"/>
                    <a:pt x="2215175" y="13665"/>
                  </a:cubicBezTo>
                  <a:cubicBezTo>
                    <a:pt x="2223925" y="22415"/>
                    <a:pt x="2228841" y="34283"/>
                    <a:pt x="2228841" y="46657"/>
                  </a:cubicBezTo>
                  <a:lnTo>
                    <a:pt x="2228841" y="163852"/>
                  </a:lnTo>
                  <a:cubicBezTo>
                    <a:pt x="2228841" y="176226"/>
                    <a:pt x="2223925" y="188093"/>
                    <a:pt x="2215175" y="196843"/>
                  </a:cubicBezTo>
                  <a:cubicBezTo>
                    <a:pt x="2206426" y="205593"/>
                    <a:pt x="2194558" y="210508"/>
                    <a:pt x="2182184" y="210508"/>
                  </a:cubicBezTo>
                  <a:lnTo>
                    <a:pt x="46657" y="210508"/>
                  </a:lnTo>
                  <a:cubicBezTo>
                    <a:pt x="20889" y="210508"/>
                    <a:pt x="0" y="189620"/>
                    <a:pt x="0" y="163852"/>
                  </a:cubicBezTo>
                  <a:lnTo>
                    <a:pt x="0" y="46657"/>
                  </a:lnTo>
                  <a:cubicBezTo>
                    <a:pt x="0" y="20889"/>
                    <a:pt x="20889" y="0"/>
                    <a:pt x="46657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228841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casualties = total_killed + total_wounded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600660" y="9116435"/>
            <a:ext cx="6230679" cy="799274"/>
            <a:chOff x="0" y="0"/>
            <a:chExt cx="1641002" cy="2105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41002" cy="210508"/>
            </a:xfrm>
            <a:custGeom>
              <a:avLst/>
              <a:gdLst/>
              <a:ahLst/>
              <a:cxnLst/>
              <a:rect r="r" b="b" t="t" l="l"/>
              <a:pathLst>
                <a:path h="210508" w="1641002">
                  <a:moveTo>
                    <a:pt x="63370" y="0"/>
                  </a:moveTo>
                  <a:lnTo>
                    <a:pt x="1577632" y="0"/>
                  </a:lnTo>
                  <a:cubicBezTo>
                    <a:pt x="1594439" y="0"/>
                    <a:pt x="1610557" y="6676"/>
                    <a:pt x="1622441" y="18561"/>
                  </a:cubicBezTo>
                  <a:cubicBezTo>
                    <a:pt x="1634325" y="30445"/>
                    <a:pt x="1641002" y="46563"/>
                    <a:pt x="1641002" y="63370"/>
                  </a:cubicBezTo>
                  <a:lnTo>
                    <a:pt x="1641002" y="147138"/>
                  </a:lnTo>
                  <a:cubicBezTo>
                    <a:pt x="1641002" y="163945"/>
                    <a:pt x="1634325" y="180064"/>
                    <a:pt x="1622441" y="191948"/>
                  </a:cubicBezTo>
                  <a:cubicBezTo>
                    <a:pt x="1610557" y="203832"/>
                    <a:pt x="1594439" y="210508"/>
                    <a:pt x="1577632" y="210508"/>
                  </a:cubicBezTo>
                  <a:lnTo>
                    <a:pt x="63370" y="210508"/>
                  </a:lnTo>
                  <a:cubicBezTo>
                    <a:pt x="46563" y="210508"/>
                    <a:pt x="30445" y="203832"/>
                    <a:pt x="18561" y="191948"/>
                  </a:cubicBezTo>
                  <a:cubicBezTo>
                    <a:pt x="6676" y="180064"/>
                    <a:pt x="0" y="163945"/>
                    <a:pt x="0" y="147138"/>
                  </a:cubicBezTo>
                  <a:lnTo>
                    <a:pt x="0" y="63370"/>
                  </a:lnTo>
                  <a:cubicBezTo>
                    <a:pt x="0" y="46563"/>
                    <a:pt x="6676" y="30445"/>
                    <a:pt x="18561" y="18561"/>
                  </a:cubicBezTo>
                  <a:cubicBezTo>
                    <a:pt x="30445" y="6676"/>
                    <a:pt x="46563" y="0"/>
                    <a:pt x="63370" y="0"/>
                  </a:cubicBezTo>
                  <a:close/>
                </a:path>
              </a:pathLst>
            </a:custGeom>
            <a:solidFill>
              <a:srgbClr val="2E2E2E">
                <a:alpha val="7490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641002" cy="296233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500"/>
                </a:lnSpc>
              </a:pPr>
              <a:r>
                <a:rPr lang="en-US" b="true" sz="3000">
                  <a:solidFill>
                    <a:srgbClr val="F4F6FC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'West Germany' → 'Germany'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89" y="0"/>
            <a:ext cx="18232711" cy="10287000"/>
          </a:xfrm>
          <a:custGeom>
            <a:avLst/>
            <a:gdLst/>
            <a:ahLst/>
            <a:cxnLst/>
            <a:rect r="r" b="b" t="t" l="l"/>
            <a:pathLst>
              <a:path h="10287000" w="18232711">
                <a:moveTo>
                  <a:pt x="0" y="0"/>
                </a:moveTo>
                <a:lnTo>
                  <a:pt x="18232711" y="0"/>
                </a:lnTo>
                <a:lnTo>
                  <a:pt x="182327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6420" t="0" r="-642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Page 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48375" y="2047875"/>
            <a:ext cx="6191250" cy="6191250"/>
            <a:chOff x="0" y="0"/>
            <a:chExt cx="1630617" cy="1630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0617" cy="1630617"/>
            </a:xfrm>
            <a:custGeom>
              <a:avLst/>
              <a:gdLst/>
              <a:ahLst/>
              <a:cxnLst/>
              <a:rect r="r" b="b" t="t" l="l"/>
              <a:pathLst>
                <a:path h="1630617" w="1630617">
                  <a:moveTo>
                    <a:pt x="125046" y="0"/>
                  </a:moveTo>
                  <a:lnTo>
                    <a:pt x="1505571" y="0"/>
                  </a:lnTo>
                  <a:cubicBezTo>
                    <a:pt x="1574632" y="0"/>
                    <a:pt x="1630617" y="55985"/>
                    <a:pt x="1630617" y="125046"/>
                  </a:cubicBezTo>
                  <a:lnTo>
                    <a:pt x="1630617" y="1505571"/>
                  </a:lnTo>
                  <a:cubicBezTo>
                    <a:pt x="1630617" y="1574632"/>
                    <a:pt x="1574632" y="1630617"/>
                    <a:pt x="1505571" y="1630617"/>
                  </a:cubicBezTo>
                  <a:lnTo>
                    <a:pt x="125046" y="1630617"/>
                  </a:lnTo>
                  <a:cubicBezTo>
                    <a:pt x="55985" y="1630617"/>
                    <a:pt x="0" y="1574632"/>
                    <a:pt x="0" y="1505571"/>
                  </a:cubicBezTo>
                  <a:lnTo>
                    <a:pt x="0" y="125046"/>
                  </a:lnTo>
                  <a:cubicBezTo>
                    <a:pt x="0" y="55985"/>
                    <a:pt x="55985" y="0"/>
                    <a:pt x="125046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630617" cy="182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sz="9999" b="true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03.DATA</a:t>
              </a:r>
            </a:p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FLOW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14350"/>
            <a:ext cx="18288000" cy="11315700"/>
          </a:xfrm>
          <a:custGeom>
            <a:avLst/>
            <a:gdLst/>
            <a:ahLst/>
            <a:cxnLst/>
            <a:rect r="r" b="b" t="t" l="l"/>
            <a:pathLst>
              <a:path h="11315700" w="18288000">
                <a:moveTo>
                  <a:pt x="0" y="0"/>
                </a:moveTo>
                <a:lnTo>
                  <a:pt x="18288000" y="0"/>
                </a:lnTo>
                <a:lnTo>
                  <a:pt x="18288000" y="11315700"/>
                </a:lnTo>
                <a:lnTo>
                  <a:pt x="0" y="1131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3952">
            <a:off x="1173857" y="3318055"/>
            <a:ext cx="5238750" cy="1181735"/>
            <a:chOff x="0" y="0"/>
            <a:chExt cx="1379753" cy="3112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9753" cy="311239"/>
            </a:xfrm>
            <a:custGeom>
              <a:avLst/>
              <a:gdLst/>
              <a:ahLst/>
              <a:cxnLst/>
              <a:rect r="r" b="b" t="t" l="l"/>
              <a:pathLst>
                <a:path h="311239" w="1379753">
                  <a:moveTo>
                    <a:pt x="75369" y="0"/>
                  </a:moveTo>
                  <a:lnTo>
                    <a:pt x="1304384" y="0"/>
                  </a:lnTo>
                  <a:cubicBezTo>
                    <a:pt x="1324373" y="0"/>
                    <a:pt x="1343544" y="7941"/>
                    <a:pt x="1357678" y="22075"/>
                  </a:cubicBezTo>
                  <a:cubicBezTo>
                    <a:pt x="1371812" y="36209"/>
                    <a:pt x="1379753" y="55380"/>
                    <a:pt x="1379753" y="75369"/>
                  </a:cubicBezTo>
                  <a:lnTo>
                    <a:pt x="1379753" y="235870"/>
                  </a:lnTo>
                  <a:cubicBezTo>
                    <a:pt x="1379753" y="255859"/>
                    <a:pt x="1371812" y="275030"/>
                    <a:pt x="1357678" y="289164"/>
                  </a:cubicBezTo>
                  <a:cubicBezTo>
                    <a:pt x="1343544" y="303298"/>
                    <a:pt x="1324373" y="311239"/>
                    <a:pt x="1304384" y="311239"/>
                  </a:cubicBezTo>
                  <a:lnTo>
                    <a:pt x="75369" y="311239"/>
                  </a:lnTo>
                  <a:cubicBezTo>
                    <a:pt x="55380" y="311239"/>
                    <a:pt x="36209" y="303298"/>
                    <a:pt x="22075" y="289164"/>
                  </a:cubicBezTo>
                  <a:cubicBezTo>
                    <a:pt x="7941" y="275030"/>
                    <a:pt x="0" y="255859"/>
                    <a:pt x="0" y="235870"/>
                  </a:cubicBezTo>
                  <a:lnTo>
                    <a:pt x="0" y="75369"/>
                  </a:lnTo>
                  <a:cubicBezTo>
                    <a:pt x="0" y="55380"/>
                    <a:pt x="7941" y="36209"/>
                    <a:pt x="22075" y="22075"/>
                  </a:cubicBezTo>
                  <a:cubicBezTo>
                    <a:pt x="36209" y="7941"/>
                    <a:pt x="55380" y="0"/>
                    <a:pt x="75369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379753" cy="387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Why Terrorism?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95466" y="8139594"/>
            <a:ext cx="5715000" cy="1074039"/>
            <a:chOff x="0" y="0"/>
            <a:chExt cx="1505185" cy="2828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185" cy="282874"/>
            </a:xfrm>
            <a:custGeom>
              <a:avLst/>
              <a:gdLst/>
              <a:ahLst/>
              <a:cxnLst/>
              <a:rect r="r" b="b" t="t" l="l"/>
              <a:pathLst>
                <a:path h="282874" w="1505185">
                  <a:moveTo>
                    <a:pt x="69088" y="0"/>
                  </a:moveTo>
                  <a:lnTo>
                    <a:pt x="1436097" y="0"/>
                  </a:lnTo>
                  <a:cubicBezTo>
                    <a:pt x="1474253" y="0"/>
                    <a:pt x="1505185" y="30932"/>
                    <a:pt x="1505185" y="69088"/>
                  </a:cubicBezTo>
                  <a:lnTo>
                    <a:pt x="1505185" y="213786"/>
                  </a:lnTo>
                  <a:cubicBezTo>
                    <a:pt x="1505185" y="251943"/>
                    <a:pt x="1474253" y="282874"/>
                    <a:pt x="1436097" y="282874"/>
                  </a:cubicBezTo>
                  <a:lnTo>
                    <a:pt x="69088" y="282874"/>
                  </a:lnTo>
                  <a:cubicBezTo>
                    <a:pt x="50765" y="282874"/>
                    <a:pt x="33192" y="275596"/>
                    <a:pt x="20235" y="262639"/>
                  </a:cubicBezTo>
                  <a:cubicBezTo>
                    <a:pt x="7279" y="249683"/>
                    <a:pt x="0" y="232110"/>
                    <a:pt x="0" y="213786"/>
                  </a:cubicBezTo>
                  <a:lnTo>
                    <a:pt x="0" y="69088"/>
                  </a:lnTo>
                  <a:cubicBezTo>
                    <a:pt x="0" y="30932"/>
                    <a:pt x="30932" y="0"/>
                    <a:pt x="69088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05185" cy="35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What Terrorism?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29504">
            <a:off x="11486635" y="3321281"/>
            <a:ext cx="5768163" cy="1074039"/>
            <a:chOff x="0" y="0"/>
            <a:chExt cx="1519187" cy="2828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9187" cy="282874"/>
            </a:xfrm>
            <a:custGeom>
              <a:avLst/>
              <a:gdLst/>
              <a:ahLst/>
              <a:cxnLst/>
              <a:rect r="r" b="b" t="t" l="l"/>
              <a:pathLst>
                <a:path h="282874" w="1519187">
                  <a:moveTo>
                    <a:pt x="68451" y="0"/>
                  </a:moveTo>
                  <a:lnTo>
                    <a:pt x="1450736" y="0"/>
                  </a:lnTo>
                  <a:cubicBezTo>
                    <a:pt x="1468890" y="0"/>
                    <a:pt x="1486301" y="7212"/>
                    <a:pt x="1499138" y="20049"/>
                  </a:cubicBezTo>
                  <a:cubicBezTo>
                    <a:pt x="1511975" y="32886"/>
                    <a:pt x="1519187" y="50297"/>
                    <a:pt x="1519187" y="68451"/>
                  </a:cubicBezTo>
                  <a:lnTo>
                    <a:pt x="1519187" y="214423"/>
                  </a:lnTo>
                  <a:cubicBezTo>
                    <a:pt x="1519187" y="232578"/>
                    <a:pt x="1511975" y="249988"/>
                    <a:pt x="1499138" y="262826"/>
                  </a:cubicBezTo>
                  <a:cubicBezTo>
                    <a:pt x="1486301" y="275663"/>
                    <a:pt x="1468890" y="282874"/>
                    <a:pt x="1450736" y="282874"/>
                  </a:cubicBezTo>
                  <a:lnTo>
                    <a:pt x="68451" y="282874"/>
                  </a:lnTo>
                  <a:cubicBezTo>
                    <a:pt x="50297" y="282874"/>
                    <a:pt x="32886" y="275663"/>
                    <a:pt x="20049" y="262826"/>
                  </a:cubicBezTo>
                  <a:cubicBezTo>
                    <a:pt x="7212" y="249988"/>
                    <a:pt x="0" y="232578"/>
                    <a:pt x="0" y="214423"/>
                  </a:cubicBezTo>
                  <a:lnTo>
                    <a:pt x="0" y="68451"/>
                  </a:lnTo>
                  <a:cubicBezTo>
                    <a:pt x="0" y="50297"/>
                    <a:pt x="7212" y="32886"/>
                    <a:pt x="20049" y="20049"/>
                  </a:cubicBezTo>
                  <a:cubicBezTo>
                    <a:pt x="32886" y="7212"/>
                    <a:pt x="50297" y="0"/>
                    <a:pt x="68451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19187" cy="359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Terrorism Status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8150" y="8139594"/>
            <a:ext cx="7203702" cy="1118706"/>
            <a:chOff x="0" y="0"/>
            <a:chExt cx="1897271" cy="2946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7271" cy="294639"/>
            </a:xfrm>
            <a:custGeom>
              <a:avLst/>
              <a:gdLst/>
              <a:ahLst/>
              <a:cxnLst/>
              <a:rect r="r" b="b" t="t" l="l"/>
              <a:pathLst>
                <a:path h="294639" w="1897271">
                  <a:moveTo>
                    <a:pt x="54810" y="0"/>
                  </a:moveTo>
                  <a:lnTo>
                    <a:pt x="1842461" y="0"/>
                  </a:lnTo>
                  <a:cubicBezTo>
                    <a:pt x="1872732" y="0"/>
                    <a:pt x="1897271" y="24539"/>
                    <a:pt x="1897271" y="54810"/>
                  </a:cubicBezTo>
                  <a:lnTo>
                    <a:pt x="1897271" y="239828"/>
                  </a:lnTo>
                  <a:cubicBezTo>
                    <a:pt x="1897271" y="270099"/>
                    <a:pt x="1872732" y="294639"/>
                    <a:pt x="1842461" y="294639"/>
                  </a:cubicBezTo>
                  <a:lnTo>
                    <a:pt x="54810" y="294639"/>
                  </a:lnTo>
                  <a:cubicBezTo>
                    <a:pt x="24539" y="294639"/>
                    <a:pt x="0" y="270099"/>
                    <a:pt x="0" y="239828"/>
                  </a:cubicBezTo>
                  <a:lnTo>
                    <a:pt x="0" y="54810"/>
                  </a:lnTo>
                  <a:cubicBezTo>
                    <a:pt x="0" y="24539"/>
                    <a:pt x="24539" y="0"/>
                    <a:pt x="54810" y="0"/>
                  </a:cubicBezTo>
                  <a:close/>
                </a:path>
              </a:pathLst>
            </a:custGeom>
            <a:solidFill>
              <a:srgbClr val="C5A575">
                <a:alpha val="7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897271" cy="37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>
                      <a:alpha val="74902"/>
                    </a:srgbClr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Terrorism Information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6412480" y="3883052"/>
            <a:ext cx="50742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8371852" y="8676613"/>
            <a:ext cx="3123614" cy="223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14352966" y="4395300"/>
            <a:ext cx="22359" cy="37442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564176" y="444397"/>
            <a:ext cx="3159649" cy="3149152"/>
          </a:xfrm>
          <a:custGeom>
            <a:avLst/>
            <a:gdLst/>
            <a:ahLst/>
            <a:cxnLst/>
            <a:rect r="r" b="b" t="t" l="l"/>
            <a:pathLst>
              <a:path h="3149152" w="3159649">
                <a:moveTo>
                  <a:pt x="0" y="0"/>
                </a:moveTo>
                <a:lnTo>
                  <a:pt x="3159648" y="0"/>
                </a:lnTo>
                <a:lnTo>
                  <a:pt x="3159648" y="3149152"/>
                </a:lnTo>
                <a:lnTo>
                  <a:pt x="0" y="314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93053" y="7094945"/>
            <a:ext cx="1044649" cy="1044649"/>
          </a:xfrm>
          <a:custGeom>
            <a:avLst/>
            <a:gdLst/>
            <a:ahLst/>
            <a:cxnLst/>
            <a:rect r="r" b="b" t="t" l="l"/>
            <a:pathLst>
              <a:path h="1044649" w="1044649">
                <a:moveTo>
                  <a:pt x="0" y="0"/>
                </a:moveTo>
                <a:lnTo>
                  <a:pt x="1044649" y="0"/>
                </a:lnTo>
                <a:lnTo>
                  <a:pt x="1044649" y="1044649"/>
                </a:lnTo>
                <a:lnTo>
                  <a:pt x="0" y="104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5920" y="7106265"/>
            <a:ext cx="1115810" cy="102200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752" y="8890371"/>
            <a:ext cx="1131901" cy="1013153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4911175" y="5698363"/>
            <a:ext cx="2013905" cy="1162920"/>
          </a:xfrm>
          <a:custGeom>
            <a:avLst/>
            <a:gdLst/>
            <a:ahLst/>
            <a:cxnLst/>
            <a:rect r="r" b="b" t="t" l="l"/>
            <a:pathLst>
              <a:path h="1162920" w="2013905">
                <a:moveTo>
                  <a:pt x="0" y="0"/>
                </a:moveTo>
                <a:lnTo>
                  <a:pt x="2013905" y="0"/>
                </a:lnTo>
                <a:lnTo>
                  <a:pt x="2013905" y="1162920"/>
                </a:lnTo>
                <a:lnTo>
                  <a:pt x="0" y="1162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7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2" r="0" b="-12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421" y="2662236"/>
            <a:ext cx="9407983" cy="5903509"/>
          </a:xfrm>
          <a:custGeom>
            <a:avLst/>
            <a:gdLst/>
            <a:ahLst/>
            <a:cxnLst/>
            <a:rect r="r" b="b" t="t" l="l"/>
            <a:pathLst>
              <a:path h="5903509" w="9407983">
                <a:moveTo>
                  <a:pt x="0" y="0"/>
                </a:moveTo>
                <a:lnTo>
                  <a:pt x="9407983" y="0"/>
                </a:lnTo>
                <a:lnTo>
                  <a:pt x="9407983" y="5903509"/>
                </a:lnTo>
                <a:lnTo>
                  <a:pt x="0" y="590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567219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1. Why do we should pay attention to Terrorism?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596" y="2489791"/>
            <a:ext cx="6768509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sever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ity of terrorist attacks by country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Convey clear sense of attack severity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Highlight panel on country selection engages viewers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Sidebar panels ease access to specific incidents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1879" y="2435944"/>
            <a:ext cx="8877421" cy="5692646"/>
          </a:xfrm>
          <a:custGeom>
            <a:avLst/>
            <a:gdLst/>
            <a:ahLst/>
            <a:cxnLst/>
            <a:rect r="r" b="b" t="t" l="l"/>
            <a:pathLst>
              <a:path h="5692646" w="8877421">
                <a:moveTo>
                  <a:pt x="0" y="0"/>
                </a:moveTo>
                <a:lnTo>
                  <a:pt x="8877421" y="0"/>
                </a:lnTo>
                <a:lnTo>
                  <a:pt x="8877421" y="5692647"/>
                </a:lnTo>
                <a:lnTo>
                  <a:pt x="0" y="5692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6986" y="9173505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rdita"/>
                <a:ea typeface="Gordita"/>
                <a:cs typeface="Gordita"/>
                <a:sym typeface="Gordita"/>
              </a:rPr>
              <a:t>Page 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1623982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2. What is the basic information about Terrorism?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596" y="2870791"/>
            <a:ext cx="6768509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Show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total attacks per region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Convey attack and target type distribution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Logical layout groups related charts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Custom red palette ensures consistency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DAGjk59_p9E</dc:identifier>
  <dcterms:modified xsi:type="dcterms:W3CDTF">2011-08-01T06:04:30Z</dcterms:modified>
  <cp:revision>1</cp:revision>
  <dc:title>Data Visualization. Presentation</dc:title>
</cp:coreProperties>
</file>